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5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E643-D742-438C-905F-7C12846FD8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20E8B90-D293-435B-91F9-883A7C99D5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7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dlet.com/isacmonica85/tkpp22o289x5md4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ezianum.neolms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adlet.com/isacmonica85/tkpp22o289x5md4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217A-61AF-48CD-8E57-CB1EB2E6B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185" y="802298"/>
            <a:ext cx="9744667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Cercul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pedagogic 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profesorilor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2E99A-77D0-4FB4-821D-1B749F4B0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19.04.2021, Sibiu</a:t>
            </a:r>
          </a:p>
          <a:p>
            <a:pPr algn="r"/>
            <a:endParaRPr lang="en-US" sz="3600" dirty="0"/>
          </a:p>
          <a:p>
            <a:pPr algn="r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 Monica </a:t>
            </a:r>
            <a:r>
              <a:rPr lang="en-US" sz="3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Stroe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E4B464-FBF8-4C80-B863-AB56700ED04C}"/>
              </a:ext>
            </a:extLst>
          </p:cNvPr>
          <p:cNvSpPr/>
          <p:nvPr/>
        </p:nvSpPr>
        <p:spPr>
          <a:xfrm>
            <a:off x="122831" y="313898"/>
            <a:ext cx="1187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Asigurarea feedback-ului 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-a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realiza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cu ajutorul platformei </a:t>
            </a:r>
            <a:r>
              <a:rPr lang="ro-RO" sz="2400" noProof="1">
                <a:latin typeface="Times New Roman" panose="02020603050405020304" pitchFamily="18" charset="0"/>
                <a:ea typeface="Calibri" panose="020F0502020204030204" pitchFamily="34" charset="0"/>
              </a:rPr>
              <a:t>educaționale Padlet:  </a:t>
            </a:r>
            <a:r>
              <a:rPr lang="ro-RO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https://padlet.com/isacmonica85/tkpp22o289x5md42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, prin răspunsuri ale elevilor la coloana a treia: „Am învățat”.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8C521-136F-4A05-AFE5-6E0DFC3B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17" y="1420220"/>
            <a:ext cx="9667164" cy="54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1E16FF-631F-4488-8DCC-C1C0918A2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32972"/>
              </p:ext>
            </p:extLst>
          </p:nvPr>
        </p:nvGraphicFramePr>
        <p:xfrm>
          <a:off x="838200" y="545911"/>
          <a:ext cx="10515600" cy="6171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968670629"/>
                    </a:ext>
                  </a:extLst>
                </a:gridCol>
              </a:tblGrid>
              <a:tr h="6171374">
                <a:tc>
                  <a:txBody>
                    <a:bodyPr/>
                    <a:lstStyle/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Evaluarea elevilor s-a realizat pe tot parcursul lectiei prin : </a:t>
                      </a: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Observarea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sistematică a elevilor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răspunsurilor date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Aprecieri verbale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8132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5BF3-E499-4BCE-A50C-5EBA053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95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Avantajele folosirii platformei Padlet:</a:t>
            </a:r>
            <a:b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 se poate folosi in orice etapa a lectiei</a:t>
            </a:r>
            <a:b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 se pot aplica metode moderne ( S-V-I, Brainstorming, dezbateri)</a:t>
            </a:r>
            <a:b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 elevii pot raspunde in acelasi timp fara a deranja linistea, fara a se suprapune</a:t>
            </a:r>
            <a:b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 materialul ramane salvat si poate fi utilizat pentru stabilirea nivelului de asimilare a cunostintelor elevilor, imbunatatirea lectiei sau pentru realizarea activitatilor remediale ulterioare</a:t>
            </a:r>
          </a:p>
        </p:txBody>
      </p:sp>
    </p:spTree>
    <p:extLst>
      <p:ext uri="{BB962C8B-B14F-4D97-AF65-F5344CB8AC3E}">
        <p14:creationId xmlns:p14="http://schemas.microsoft.com/office/powerpoint/2010/main" val="28727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FB025-4FCC-4469-891C-E18CB41395DA}"/>
              </a:ext>
            </a:extLst>
          </p:cNvPr>
          <p:cNvSpPr/>
          <p:nvPr/>
        </p:nvSpPr>
        <p:spPr>
          <a:xfrm>
            <a:off x="459474" y="2889038"/>
            <a:ext cx="1089091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Unitatea de </a:t>
            </a:r>
            <a:r>
              <a:rPr lang="ro-RO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învăţare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Inele de polinoame cu </a:t>
            </a:r>
            <a:r>
              <a:rPr lang="ro-RO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coeficienţi</a:t>
            </a:r>
            <a:r>
              <a:rPr lang="ro-RO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într-un corp comutativ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1333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Tema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lecţiei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Teorema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împărțirii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rest,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împărţirea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polinoamelor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2EF67-8006-4088-BA8B-BB0D6C85E36E}"/>
              </a:ext>
            </a:extLst>
          </p:cNvPr>
          <p:cNvSpPr/>
          <p:nvPr/>
        </p:nvSpPr>
        <p:spPr>
          <a:xfrm>
            <a:off x="3243617" y="593928"/>
            <a:ext cx="847526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 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XII-a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Nivel Liceal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Disciplina: 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44" descr="logo">
            <a:extLst>
              <a:ext uri="{FF2B5EF4-FFF2-40B4-BE49-F238E27FC236}">
                <a16:creationId xmlns:a16="http://schemas.microsoft.com/office/drawing/2014/main" id="{DD51DFA0-4F4B-4E93-B449-08EB47AB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" y="83317"/>
            <a:ext cx="2728216" cy="24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5D4C1E-D55C-401D-9AB1-6C7F220C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7" y="-3738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F9F3E-DFE8-4913-9618-66617396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7" y="1400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o-R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30D78-1815-4D8C-9A09-E50CDDD9D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7" y="19264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endParaRPr kumimoji="0" lang="ro-R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22DDD-65C7-4389-91C2-53682A79267B}"/>
              </a:ext>
            </a:extLst>
          </p:cNvPr>
          <p:cNvSpPr/>
          <p:nvPr/>
        </p:nvSpPr>
        <p:spPr>
          <a:xfrm>
            <a:off x="805217" y="723332"/>
            <a:ext cx="10658901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Competenţe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specifice: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CS1 -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Recunoaşterea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mulţimilor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polinoame 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CS2 - Aplicarea unor algoritmi în calculul polinomial;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CS3 - Determinarea unor polinoame sau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ecuaţii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algebrice care îndeplinesc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condiţii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date ;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CS4 - Aplicarea, prin analogie, în calcule cu polinoame, a metodelor de lucru din aritmetica numerelor.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6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F6C495-5D60-413A-AF93-EBB2547F0302}"/>
              </a:ext>
            </a:extLst>
          </p:cNvPr>
          <p:cNvSpPr/>
          <p:nvPr/>
        </p:nvSpPr>
        <p:spPr>
          <a:xfrm>
            <a:off x="791570" y="341194"/>
            <a:ext cx="8352430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  </a:t>
            </a:r>
            <a:r>
              <a:rPr lang="ro-RO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procedee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conversaţia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euristică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exerciţiul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explicaţia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exemplificarea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problematizarea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metoda „știu/ vreau să știu/ am învățat”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învățarea prin descoperire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22960-3993-44F6-926D-39192166C1BC}"/>
              </a:ext>
            </a:extLst>
          </p:cNvPr>
          <p:cNvSpPr/>
          <p:nvPr/>
        </p:nvSpPr>
        <p:spPr>
          <a:xfrm>
            <a:off x="6482686" y="439630"/>
            <a:ext cx="5472753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09550" algn="l"/>
                <a:tab pos="279400" algn="l"/>
              </a:tabLst>
            </a:pP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Mijloace de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învăţământ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 </a:t>
            </a:r>
            <a:r>
              <a:rPr lang="ro-RO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www.terezianum.neolms.com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19100" algn="l"/>
                <a:tab pos="488950" algn="l"/>
                <a:tab pos="558800" algn="l"/>
              </a:tabLst>
            </a:pPr>
            <a:r>
              <a:rPr lang="ro-RO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Jambord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19100" algn="l"/>
                <a:tab pos="488950" algn="l"/>
                <a:tab pos="5588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19100" algn="l"/>
                <a:tab pos="488950" algn="l"/>
                <a:tab pos="558800" algn="l"/>
              </a:tabLst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ro-RO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19100" algn="l"/>
                <a:tab pos="488950" algn="l"/>
                <a:tab pos="558800" algn="l"/>
              </a:tabLst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19100" algn="l"/>
                <a:tab pos="488950" algn="l"/>
                <a:tab pos="558800" algn="l"/>
              </a:tabLst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90B5E-718E-4BBA-B035-5D39EFECF9A7}"/>
              </a:ext>
            </a:extLst>
          </p:cNvPr>
          <p:cNvSpPr/>
          <p:nvPr/>
        </p:nvSpPr>
        <p:spPr>
          <a:xfrm>
            <a:off x="791570" y="4066020"/>
            <a:ext cx="6096000" cy="17643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Procedee de evaluare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observarea curentă;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analiza răspunsurilor date;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aprecierea verbală.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5B906-C54F-4775-B301-2F32D3EE9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55625"/>
              </p:ext>
            </p:extLst>
          </p:nvPr>
        </p:nvGraphicFramePr>
        <p:xfrm>
          <a:off x="382137" y="195945"/>
          <a:ext cx="11251486" cy="187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1486">
                  <a:extLst>
                    <a:ext uri="{9D8B030D-6E8A-4147-A177-3AD203B41FA5}">
                      <a16:colId xmlns:a16="http://schemas.microsoft.com/office/drawing/2014/main" val="3227352660"/>
                    </a:ext>
                  </a:extLst>
                </a:gridCol>
              </a:tblGrid>
              <a:tr h="1276419">
                <a:tc>
                  <a:txBody>
                    <a:bodyPr/>
                    <a:lstStyle/>
                    <a:p>
                      <a:pPr marL="25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</a:t>
                      </a:r>
                      <a:r>
                        <a:rPr lang="ro-RO" sz="2400" dirty="0" err="1">
                          <a:effectLst/>
                        </a:rPr>
                        <a:t>eactualiza</a:t>
                      </a:r>
                      <a:r>
                        <a:rPr lang="en-US" sz="2400" dirty="0">
                          <a:effectLst/>
                        </a:rPr>
                        <a:t>rea</a:t>
                      </a:r>
                      <a:r>
                        <a:rPr lang="ro-RO" sz="2400" dirty="0">
                          <a:effectLst/>
                        </a:rPr>
                        <a:t> </a:t>
                      </a:r>
                      <a:r>
                        <a:rPr lang="ro-RO" sz="2400" dirty="0" err="1">
                          <a:effectLst/>
                        </a:rPr>
                        <a:t>cunoştinţel</a:t>
                      </a:r>
                      <a:r>
                        <a:rPr lang="en-US" sz="2400" dirty="0">
                          <a:effectLst/>
                        </a:rPr>
                        <a:t>or</a:t>
                      </a:r>
                      <a:r>
                        <a:rPr lang="ro-RO" sz="2400" dirty="0">
                          <a:effectLst/>
                        </a:rPr>
                        <a:t> dobândite</a:t>
                      </a:r>
                      <a:r>
                        <a:rPr lang="en-US" sz="2400" dirty="0">
                          <a:effectLst/>
                        </a:rPr>
                        <a:t> anterior s-a </a:t>
                      </a:r>
                      <a:r>
                        <a:rPr lang="en-US" sz="2400" dirty="0" err="1">
                          <a:effectLst/>
                        </a:rPr>
                        <a:t>realizat</a:t>
                      </a:r>
                      <a:r>
                        <a:rPr lang="ro-RO" sz="2400" dirty="0">
                          <a:effectLst/>
                        </a:rPr>
                        <a:t> folosind metoda  „știu/ vreau să știu/ am învățat”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prin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completarea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primei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coloane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r>
                        <a:rPr lang="ro-RO" sz="2400" dirty="0">
                          <a:effectLst/>
                        </a:rPr>
                        <a:t> Pentru acest lucru </a:t>
                      </a:r>
                      <a:r>
                        <a:rPr lang="en-US" sz="2400" dirty="0">
                          <a:effectLst/>
                        </a:rPr>
                        <a:t>am</a:t>
                      </a:r>
                      <a:r>
                        <a:rPr lang="ro-RO" sz="2400" dirty="0">
                          <a:effectLst/>
                        </a:rPr>
                        <a:t> folosi</a:t>
                      </a:r>
                      <a:r>
                        <a:rPr lang="en-US" sz="2400" dirty="0">
                          <a:effectLst/>
                        </a:rPr>
                        <a:t>t</a:t>
                      </a:r>
                      <a:r>
                        <a:rPr lang="ro-RO" sz="2400" dirty="0">
                          <a:effectLst/>
                        </a:rPr>
                        <a:t> platforma educațională </a:t>
                      </a:r>
                      <a:r>
                        <a:rPr lang="ro-RO" sz="2400" dirty="0" err="1">
                          <a:effectLst/>
                        </a:rPr>
                        <a:t>Padlet</a:t>
                      </a:r>
                      <a:r>
                        <a:rPr lang="ro-RO" sz="2400" dirty="0">
                          <a:effectLst/>
                        </a:rPr>
                        <a:t>:  </a:t>
                      </a:r>
                      <a:r>
                        <a:rPr lang="ro-RO" sz="2400" u="sng" dirty="0">
                          <a:effectLst/>
                          <a:hlinkClick r:id="rId2"/>
                        </a:rPr>
                        <a:t>https://padlet.com/isacmonica85/tkpp22o289x5md42</a:t>
                      </a:r>
                      <a:endParaRPr lang="en-US" sz="2400" u="sng" dirty="0">
                        <a:effectLst/>
                      </a:endParaRPr>
                    </a:p>
                    <a:p>
                      <a:pPr marL="254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effectLst/>
                        </a:rPr>
                        <a:t>De </a:t>
                      </a:r>
                      <a:r>
                        <a:rPr lang="en-US" sz="2400" u="none" dirty="0" err="1">
                          <a:effectLst/>
                        </a:rPr>
                        <a:t>mentionat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effectLst/>
                        </a:rPr>
                        <a:t>este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effectLst/>
                        </a:rPr>
                        <a:t>faptul</a:t>
                      </a:r>
                      <a:r>
                        <a:rPr lang="en-US" sz="2400" u="none" dirty="0">
                          <a:effectLst/>
                        </a:rPr>
                        <a:t> ca </a:t>
                      </a:r>
                      <a:r>
                        <a:rPr lang="en-US" sz="2400" u="none" dirty="0" err="1">
                          <a:effectLst/>
                        </a:rPr>
                        <a:t>elevii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effectLst/>
                        </a:rPr>
                        <a:t>puteau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effectLst/>
                        </a:rPr>
                        <a:t>vedea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effectLst/>
                        </a:rPr>
                        <a:t>doar</a:t>
                      </a:r>
                      <a:r>
                        <a:rPr lang="en-US" sz="2400" u="none" dirty="0">
                          <a:effectLst/>
                        </a:rPr>
                        <a:t> prima </a:t>
                      </a:r>
                      <a:r>
                        <a:rPr lang="en-US" sz="2400" u="none" dirty="0" err="1">
                          <a:effectLst/>
                        </a:rPr>
                        <a:t>coloana</a:t>
                      </a:r>
                      <a:r>
                        <a:rPr lang="en-US" sz="2400" u="none" dirty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6999612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1E226C2-E67A-4686-AF97-021C5E0EC3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72" y="2075609"/>
            <a:ext cx="8327319" cy="47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2F8D-3194-4FF4-9DB4-6874EFC9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77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</a:t>
            </a: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Trecerea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cap="non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noua lectie s-a realizat folosind cea de-a doua coloana din cadrul metodei S-V-I, coloana care a fost introdusa de profesor ulterior. </a:t>
            </a:r>
            <a:endParaRPr 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1B2B28-A619-4BC5-AFB9-A7B3EB902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75596"/>
              </p:ext>
            </p:extLst>
          </p:nvPr>
        </p:nvGraphicFramePr>
        <p:xfrm>
          <a:off x="732998" y="354843"/>
          <a:ext cx="10726003" cy="57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6003">
                  <a:extLst>
                    <a:ext uri="{9D8B030D-6E8A-4147-A177-3AD203B41FA5}">
                      <a16:colId xmlns:a16="http://schemas.microsoft.com/office/drawing/2014/main" val="4122412220"/>
                    </a:ext>
                  </a:extLst>
                </a:gridCol>
              </a:tblGrid>
              <a:tr h="5732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400" dirty="0">
                          <a:effectLst/>
                        </a:rPr>
                        <a:t>Dirijarea învățării se va realiza utilizând tabla, marker-</a:t>
                      </a:r>
                      <a:r>
                        <a:rPr lang="ro-RO" sz="2400" dirty="0" err="1">
                          <a:effectLst/>
                        </a:rPr>
                        <a:t>ul</a:t>
                      </a:r>
                      <a:r>
                        <a:rPr lang="ro-RO" sz="2400" dirty="0">
                          <a:effectLst/>
                        </a:rPr>
                        <a:t>, și prin intermediul </a:t>
                      </a:r>
                      <a:r>
                        <a:rPr lang="ro-RO" sz="2400" noProof="1">
                          <a:effectLst/>
                        </a:rPr>
                        <a:t>Jambord</a:t>
                      </a:r>
                      <a:r>
                        <a:rPr lang="ro-RO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11480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E677F7-7538-4494-84FA-252307D9F3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750628"/>
            <a:ext cx="10126638" cy="6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6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B982F39-75D3-4859-9901-ECD84DA34F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88899"/>
                  </p:ext>
                </p:extLst>
              </p:nvPr>
            </p:nvGraphicFramePr>
            <p:xfrm>
              <a:off x="578892" y="1417320"/>
              <a:ext cx="10515600" cy="3474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057278204"/>
                        </a:ext>
                      </a:extLst>
                    </a:gridCol>
                  </a:tblGrid>
                  <a:tr h="163250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o-RO" sz="2400" u="sng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Teorema împărțirii cu rest</a:t>
                          </a:r>
                          <a:r>
                            <a:rPr lang="ro-RO" sz="2400" u="non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en-US" sz="2400" u="non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Dacă f, g </a:t>
                          </a:r>
                          <a14:m>
                            <m:oMath xmlns:m="http://schemas.openxmlformats.org/officeDocument/2006/math">
                              <m:r>
                                <a:rPr lang="ro-RO" sz="2400">
                                  <a:effectLst/>
                                </a:rPr>
                                <m:t>∈</m:t>
                              </m:r>
                            </m:oMath>
                          </a14:m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K[X], g</a:t>
                          </a:r>
                          <a14:m>
                            <m:oMath xmlns:m="http://schemas.openxmlformats.org/officeDocument/2006/math">
                              <m:r>
                                <a:rPr lang="ro-RO" sz="2400">
                                  <a:effectLst/>
                                </a:rPr>
                                <m:t> ≠ </m:t>
                              </m:r>
                            </m:oMath>
                          </a14:m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 atunci există două polinoame unice q, r </a:t>
                          </a:r>
                          <a14:m>
                            <m:oMath xmlns:m="http://schemas.openxmlformats.org/officeDocument/2006/math">
                              <m:r>
                                <a:rPr lang="ro-RO" sz="2400">
                                  <a:effectLst/>
                                </a:rPr>
                                <m:t>∈</m:t>
                              </m:r>
                            </m:oMath>
                          </a14:m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K[X], astfel încât f = </a:t>
                          </a:r>
                          <a:r>
                            <a:rPr lang="ro-RO" sz="2400" noProof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gq</a:t>
                          </a:r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r și grad r &lt; grad g. 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o-RO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Polinomul f se numește deîmpărțit, g se numește împărțitor, q se numește cât și r se numește rest.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en-US" sz="2400" noProof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continuare elevii au avut de rezolvat exercitii de pe fisa de lucru atasata lectiei, folosind Jambord sau prin raspunsuri date care au fost scrise pe tabla.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o-RO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5354408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B982F39-75D3-4859-9901-ECD84DA34F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88899"/>
                  </p:ext>
                </p:extLst>
              </p:nvPr>
            </p:nvGraphicFramePr>
            <p:xfrm>
              <a:off x="578892" y="1417320"/>
              <a:ext cx="10515600" cy="3474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057278204"/>
                        </a:ext>
                      </a:extLst>
                    </a:gridCol>
                  </a:tblGrid>
                  <a:tr h="3474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2627" r="-174" b="-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4408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847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2AF502-D60E-4F03-B801-47F52A8D1310}"/>
                  </a:ext>
                </a:extLst>
              </p:cNvPr>
              <p:cNvSpPr/>
              <p:nvPr/>
            </p:nvSpPr>
            <p:spPr>
              <a:xfrm>
                <a:off x="450377" y="557758"/>
                <a:ext cx="11546006" cy="4572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Fișă de lucru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Determinați câtul și restul împărțirii polinomului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polinomul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unde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[X],  în fiecare dintre cazurile de mai jos: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b)   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+11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d)   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−14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f)   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Să se determine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știind  că 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[X],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iar restul împărțirii lui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la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este 11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+ 14.                    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Să se determine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știind  că 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[X],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o-RO" sz="1600" i="1">
                            <a:solidFill>
                              <a:srgbClr val="1A242E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o-RO" sz="1600" i="1">
                        <a:solidFill>
                          <a:srgbClr val="1A242E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iar restul împărțirii lui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la </a:t>
                </a:r>
                <a:r>
                  <a:rPr lang="ro-RO" sz="1600" i="1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o-RO" sz="1600" dirty="0">
                    <a:solidFill>
                      <a:srgbClr val="1A242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este 7.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2AF502-D60E-4F03-B801-47F52A8D1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7" y="557758"/>
                <a:ext cx="11546006" cy="4572149"/>
              </a:xfrm>
              <a:prstGeom prst="rect">
                <a:avLst/>
              </a:prstGeom>
              <a:blipFill>
                <a:blip r:embed="rId2"/>
                <a:stretch>
                  <a:fillRect l="-475" t="-266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592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</TotalTime>
  <Words>763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Gill Sans MT</vt:lpstr>
      <vt:lpstr>Symbol</vt:lpstr>
      <vt:lpstr>Times New Roman</vt:lpstr>
      <vt:lpstr>Gallery</vt:lpstr>
      <vt:lpstr>Cercul pedagogic  al profesorilor de Matematica</vt:lpstr>
      <vt:lpstr>PowerPoint Presentation</vt:lpstr>
      <vt:lpstr>PowerPoint Presentation</vt:lpstr>
      <vt:lpstr>PowerPoint Presentation</vt:lpstr>
      <vt:lpstr>PowerPoint Presentation</vt:lpstr>
      <vt:lpstr>            Trecerea la noua lectie s-a realizat folosind cea de-a doua coloana din cadrul metodei S-V-I, coloana care a fost introdusa de profesor ulterior.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Avantajele folosirii platformei Padlet: - se poate folosi in orice etapa a lectiei - se pot aplica metode moderne ( S-V-I, Brainstorming, dezbateri) - elevii pot raspunde in acelasi timp fara a deranja linistea, fara a se suprapune - materialul ramane salvat si poate fi utilizat pentru stabilirea nivelului de asimilare a cunostintelor elevilor, imbunatatirea lectiei sau pentru realizarea activitatilor remediale ulterioare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Cercul pedagogic  al profesorilor de Matematica</dc:title>
  <dc:creator>user</dc:creator>
  <cp:lastModifiedBy>user</cp:lastModifiedBy>
  <cp:revision>9</cp:revision>
  <dcterms:created xsi:type="dcterms:W3CDTF">2021-04-19T13:08:37Z</dcterms:created>
  <dcterms:modified xsi:type="dcterms:W3CDTF">2021-04-19T13:52:05Z</dcterms:modified>
</cp:coreProperties>
</file>